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292" r:id="rId2"/>
    <p:sldId id="289" r:id="rId3"/>
    <p:sldId id="288" r:id="rId4"/>
    <p:sldId id="297" r:id="rId5"/>
    <p:sldId id="298" r:id="rId6"/>
    <p:sldId id="291" r:id="rId7"/>
    <p:sldId id="261" r:id="rId8"/>
    <p:sldId id="263" r:id="rId9"/>
    <p:sldId id="294" r:id="rId10"/>
    <p:sldId id="295" r:id="rId11"/>
    <p:sldId id="265" r:id="rId12"/>
    <p:sldId id="266" r:id="rId13"/>
    <p:sldId id="267" r:id="rId14"/>
    <p:sldId id="287" r:id="rId15"/>
    <p:sldId id="269" r:id="rId16"/>
    <p:sldId id="286" r:id="rId17"/>
    <p:sldId id="275" r:id="rId18"/>
    <p:sldId id="276" r:id="rId19"/>
    <p:sldId id="278" r:id="rId20"/>
    <p:sldId id="281" r:id="rId21"/>
    <p:sldId id="296" r:id="rId22"/>
    <p:sldId id="273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o.dc.aragon.es\user\dgspdrogas\PROPUESTAS%202023\JUEGO%202023\2022_Base%20de%20datos_Admisi&#243;n%20a%20tratamiento_comportament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o.dc.aragon.es\user\dgspdrogas\PROPUESTAS%202023\JUEGO%202023\2022_Base%20de%20datos_Admisi&#243;n%20a%20tratamiento_comportamenta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o.dc.aragon.es\user\dgspdrogas\PROPUESTAS%202023\JUEGO%202023\2022_Base%20de%20datos_Admisi&#243;n%20a%20tratamiento_comportamenta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i="0" baseline="0">
                <a:effectLst/>
              </a:rPr>
              <a:t>Admisión</a:t>
            </a:r>
            <a:r>
              <a:rPr lang="en-US" sz="1800" b="0" i="0" baseline="0">
                <a:effectLst/>
              </a:rPr>
              <a:t> a Tto Adicc </a:t>
            </a:r>
            <a:r>
              <a:rPr lang="es-ES" sz="1800" b="0" i="0" baseline="0">
                <a:effectLst/>
              </a:rPr>
              <a:t>Comportamentale</a:t>
            </a:r>
            <a:r>
              <a:rPr lang="en-US" sz="1800" b="0" i="0" baseline="0">
                <a:effectLst/>
              </a:rPr>
              <a:t>s</a:t>
            </a:r>
            <a:endParaRPr lang="es-E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Edad. Aragon 2022</a:t>
            </a:r>
            <a:endParaRPr lang="es-E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'7a Edad'!$C$65</c:f>
              <c:strCache>
                <c:ptCount val="1"/>
                <c:pt idx="0">
                  <c:v>Trastorno por juego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Edad'!$C$66:$C$72</c:f>
              <c:numCache>
                <c:formatCode>0.00%</c:formatCode>
                <c:ptCount val="7"/>
                <c:pt idx="0">
                  <c:v>0.33333333333333331</c:v>
                </c:pt>
                <c:pt idx="1">
                  <c:v>0.76470588235294112</c:v>
                </c:pt>
                <c:pt idx="2">
                  <c:v>0.91428571428571426</c:v>
                </c:pt>
                <c:pt idx="3">
                  <c:v>0.97142857142857142</c:v>
                </c:pt>
                <c:pt idx="4">
                  <c:v>0.73333333333333328</c:v>
                </c:pt>
                <c:pt idx="5">
                  <c:v>0.8666666666666667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8-4C32-97A7-173A4805AE19}"/>
            </c:ext>
          </c:extLst>
        </c:ser>
        <c:ser>
          <c:idx val="1"/>
          <c:order val="1"/>
          <c:tx>
            <c:strRef>
              <c:f>'7a Edad'!$D$65</c:f>
              <c:strCache>
                <c:ptCount val="1"/>
                <c:pt idx="0">
                  <c:v>Trastorno por uso compulsivo de internet, móvil, rrss/videojuegos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Edad'!$D$66:$D$72</c:f>
              <c:numCache>
                <c:formatCode>0.00%</c:formatCode>
                <c:ptCount val="7"/>
                <c:pt idx="0">
                  <c:v>0.66666666666666663</c:v>
                </c:pt>
                <c:pt idx="1">
                  <c:v>0.17647058823529413</c:v>
                </c:pt>
                <c:pt idx="2">
                  <c:v>2.8571428571428571E-2</c:v>
                </c:pt>
                <c:pt idx="3">
                  <c:v>0</c:v>
                </c:pt>
                <c:pt idx="4">
                  <c:v>6.6666666666666666E-2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8-4C32-97A7-173A4805AE19}"/>
            </c:ext>
          </c:extLst>
        </c:ser>
        <c:ser>
          <c:idx val="2"/>
          <c:order val="2"/>
          <c:tx>
            <c:strRef>
              <c:f>'7a Edad'!$E$65</c:f>
              <c:strCache>
                <c:ptCount val="1"/>
                <c:pt idx="0">
                  <c:v>Trastorno por sexo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Edad'!$E$66:$E$72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6.6666666666666666E-2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8-4C32-97A7-173A4805AE19}"/>
            </c:ext>
          </c:extLst>
        </c:ser>
        <c:ser>
          <c:idx val="3"/>
          <c:order val="3"/>
          <c:tx>
            <c:strRef>
              <c:f>'7a Edad'!$F$65</c:f>
              <c:strCache>
                <c:ptCount val="1"/>
                <c:pt idx="0">
                  <c:v>Trastorno por compras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Edad'!$F$66:$F$72</c:f>
              <c:numCache>
                <c:formatCode>0.00%</c:formatCode>
                <c:ptCount val="7"/>
                <c:pt idx="0">
                  <c:v>0</c:v>
                </c:pt>
                <c:pt idx="1">
                  <c:v>2.9411764705882353E-2</c:v>
                </c:pt>
                <c:pt idx="2">
                  <c:v>5.7142857142857141E-2</c:v>
                </c:pt>
                <c:pt idx="3">
                  <c:v>0</c:v>
                </c:pt>
                <c:pt idx="4">
                  <c:v>0.13333333333333333</c:v>
                </c:pt>
                <c:pt idx="5">
                  <c:v>0.13333333333333333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8-4C32-97A7-173A4805AE19}"/>
            </c:ext>
          </c:extLst>
        </c:ser>
        <c:ser>
          <c:idx val="4"/>
          <c:order val="4"/>
          <c:tx>
            <c:strRef>
              <c:f>'7a Edad'!$G$65</c:f>
              <c:strCache>
                <c:ptCount val="1"/>
                <c:pt idx="0">
                  <c:v>Otros trastornos comportamentales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Edad'!$G$66:$G$72</c:f>
              <c:numCache>
                <c:formatCode>0.00%</c:formatCode>
                <c:ptCount val="7"/>
                <c:pt idx="0">
                  <c:v>0</c:v>
                </c:pt>
                <c:pt idx="1">
                  <c:v>2.9411764705882353E-2</c:v>
                </c:pt>
                <c:pt idx="2">
                  <c:v>0</c:v>
                </c:pt>
                <c:pt idx="3">
                  <c:v>2.8571428571428571E-2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8-4C32-97A7-173A4805A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230096"/>
        <c:axId val="516233376"/>
      </c:barChart>
      <c:catAx>
        <c:axId val="5162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6233376"/>
        <c:crosses val="autoZero"/>
        <c:auto val="1"/>
        <c:lblAlgn val="ctr"/>
        <c:lblOffset val="100"/>
        <c:noMultiLvlLbl val="0"/>
      </c:catAx>
      <c:valAx>
        <c:axId val="516233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62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i="0" baseline="0">
                <a:effectLst/>
              </a:rPr>
              <a:t>Admisión</a:t>
            </a:r>
            <a:r>
              <a:rPr lang="en-US" sz="1800" b="0" i="0" baseline="0">
                <a:effectLst/>
              </a:rPr>
              <a:t> a Tto Adicc </a:t>
            </a:r>
            <a:r>
              <a:rPr lang="es-ES" sz="1800" b="0" i="0" baseline="0">
                <a:effectLst/>
              </a:rPr>
              <a:t>Comportamentale</a:t>
            </a:r>
            <a:r>
              <a:rPr lang="en-US" sz="1800" b="0" i="0" baseline="0">
                <a:effectLst/>
              </a:rPr>
              <a:t>s</a:t>
            </a:r>
            <a:endParaRPr lang="es-ES">
              <a:effectLst/>
            </a:endParaRPr>
          </a:p>
          <a:p>
            <a:pPr>
              <a:defRPr/>
            </a:pPr>
            <a:r>
              <a:rPr lang="es-ES" sz="1800" b="0" i="0" baseline="0">
                <a:effectLst/>
              </a:rPr>
              <a:t>Tipo de trastorno y sexo. Aragon 2022</a:t>
            </a:r>
            <a:endParaRPr lang="es-E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'16 Adicción principal'!$C$30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'16 Adicción principal'!$B$31:$B$35</c:f>
              <c:strCache>
                <c:ptCount val="5"/>
                <c:pt idx="0">
                  <c:v>Trastorno por juego con apuestas</c:v>
                </c:pt>
                <c:pt idx="1">
                  <c:v>Trastorno por sexo</c:v>
                </c:pt>
                <c:pt idx="2">
                  <c:v>Trastorno por compras</c:v>
                </c:pt>
                <c:pt idx="3">
                  <c:v>Trastorno por uso compulsivo de internet, móvil, rrss/videojuegos</c:v>
                </c:pt>
                <c:pt idx="4">
                  <c:v>Otros trastornos comportamentales</c:v>
                </c:pt>
              </c:strCache>
            </c:strRef>
          </c:cat>
          <c:val>
            <c:numRef>
              <c:f>'16 Adicción principal'!$C$31:$C$35</c:f>
              <c:numCache>
                <c:formatCode>0.00%</c:formatCode>
                <c:ptCount val="5"/>
                <c:pt idx="0">
                  <c:v>0.89166666666666672</c:v>
                </c:pt>
                <c:pt idx="1">
                  <c:v>1</c:v>
                </c:pt>
                <c:pt idx="2">
                  <c:v>0.14285714285714285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A-439F-B513-507E0B8F0C07}"/>
            </c:ext>
          </c:extLst>
        </c:ser>
        <c:ser>
          <c:idx val="1"/>
          <c:order val="1"/>
          <c:tx>
            <c:strRef>
              <c:f>'16 Adicción principal'!$D$30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'16 Adicción principal'!$B$31:$B$35</c:f>
              <c:strCache>
                <c:ptCount val="5"/>
                <c:pt idx="0">
                  <c:v>Trastorno por juego con apuestas</c:v>
                </c:pt>
                <c:pt idx="1">
                  <c:v>Trastorno por sexo</c:v>
                </c:pt>
                <c:pt idx="2">
                  <c:v>Trastorno por compras</c:v>
                </c:pt>
                <c:pt idx="3">
                  <c:v>Trastorno por uso compulsivo de internet, móvil, rrss/videojuegos</c:v>
                </c:pt>
                <c:pt idx="4">
                  <c:v>Otros trastornos comportamentales</c:v>
                </c:pt>
              </c:strCache>
            </c:strRef>
          </c:cat>
          <c:val>
            <c:numRef>
              <c:f>'16 Adicción principal'!$D$31:$D$35</c:f>
              <c:numCache>
                <c:formatCode>0.00%</c:formatCode>
                <c:ptCount val="5"/>
                <c:pt idx="0">
                  <c:v>0.10833333333333334</c:v>
                </c:pt>
                <c:pt idx="1">
                  <c:v>0</c:v>
                </c:pt>
                <c:pt idx="2">
                  <c:v>0.8571428571428571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9A-439F-B513-507E0B8F0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8722656"/>
        <c:axId val="408725936"/>
      </c:barChart>
      <c:catAx>
        <c:axId val="40872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8725936"/>
        <c:crosses val="autoZero"/>
        <c:auto val="1"/>
        <c:lblAlgn val="ctr"/>
        <c:lblOffset val="100"/>
        <c:noMultiLvlLbl val="0"/>
      </c:catAx>
      <c:valAx>
        <c:axId val="4087259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872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36132983377074"/>
          <c:y val="0.92187445319335082"/>
          <c:w val="0.19127328074406866"/>
          <c:h val="5.7841021800295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Admisión a tratamiento por adicciones comportamentales según las consecuencias asociadas. Aragón 2022</a:t>
            </a:r>
            <a:endParaRPr lang="es-E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8-4307-B30A-F88580026F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8-4307-B30A-F88580026F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8-4307-B30A-F88580026F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D8-4307-B30A-F88580026F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D8-4307-B30A-F88580026F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D8-4307-B30A-F88580026F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D8-4307-B30A-F88580026F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D8-4307-B30A-F88580026F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D8-4307-B30A-F88580026F6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D8-4307-B30A-F88580026F6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D8-4307-B30A-F88580026F65}"/>
              </c:ext>
            </c:extLst>
          </c:dPt>
          <c:cat>
            <c:strRef>
              <c:f>'21 Consecuencias'!$B$39:$B$48</c:f>
              <c:strCache>
                <c:ptCount val="10"/>
                <c:pt idx="0">
                  <c:v>Problemas en el trabajo o en los estudios</c:v>
                </c:pt>
                <c:pt idx="1">
                  <c:v>Problemas de salud </c:v>
                </c:pt>
                <c:pt idx="2">
                  <c:v>Pérdidas de relaciones familiares </c:v>
                </c:pt>
                <c:pt idx="3">
                  <c:v>Conflictos familiares</c:v>
                </c:pt>
                <c:pt idx="4">
                  <c:v>Problemas económicos</c:v>
                </c:pt>
                <c:pt idx="5">
                  <c:v>Perdidas de relaciones significativas</c:v>
                </c:pt>
                <c:pt idx="6">
                  <c:v>Problemas legales</c:v>
                </c:pt>
                <c:pt idx="7">
                  <c:v>Pérdida de trabajo</c:v>
                </c:pt>
                <c:pt idx="8">
                  <c:v>Falta de autocuidado</c:v>
                </c:pt>
                <c:pt idx="9">
                  <c:v>Ninguna de las anteriores</c:v>
                </c:pt>
              </c:strCache>
            </c:strRef>
          </c:cat>
          <c:val>
            <c:numRef>
              <c:f>'21 Consecuencias'!$C$39:$C$48</c:f>
              <c:numCache>
                <c:formatCode>0.00%</c:formatCode>
                <c:ptCount val="10"/>
                <c:pt idx="0">
                  <c:v>0.247</c:v>
                </c:pt>
                <c:pt idx="1">
                  <c:v>0.23200000000000001</c:v>
                </c:pt>
                <c:pt idx="2">
                  <c:v>0.14599999999999999</c:v>
                </c:pt>
                <c:pt idx="3">
                  <c:v>0.12</c:v>
                </c:pt>
                <c:pt idx="4">
                  <c:v>6.4000000000000001E-2</c:v>
                </c:pt>
                <c:pt idx="5">
                  <c:v>0.06</c:v>
                </c:pt>
                <c:pt idx="6">
                  <c:v>4.4999999999999998E-2</c:v>
                </c:pt>
                <c:pt idx="7">
                  <c:v>2.6000000000000002E-2</c:v>
                </c:pt>
                <c:pt idx="8">
                  <c:v>2.6000000000000002E-2</c:v>
                </c:pt>
                <c:pt idx="9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1D8-4307-B30A-F88580026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95-4174-AD58-27081DE80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5-4174-AD58-27081DE80AE0}"/>
              </c:ext>
            </c:extLst>
          </c:dPt>
          <c:dLbls>
            <c:dLbl>
              <c:idx val="0"/>
              <c:layout>
                <c:manualLayout>
                  <c:x val="-9.9298952781729219E-2"/>
                  <c:y val="0.132595044536639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95-4174-AD58-27081DE80AE0}"/>
                </c:ext>
              </c:extLst>
            </c:dLbl>
            <c:dLbl>
              <c:idx val="1"/>
              <c:layout>
                <c:manualLayout>
                  <c:x val="5.9035747627571036E-2"/>
                  <c:y val="-0.213712163345296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95-4174-AD58-27081DE80AE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Datos!$A$5:$A$6</c:f>
              <c:strCache>
                <c:ptCount val="2"/>
                <c:pt idx="0">
                  <c:v>MUJER</c:v>
                </c:pt>
                <c:pt idx="1">
                  <c:v>VARÓN</c:v>
                </c:pt>
              </c:strCache>
            </c:strRef>
          </c:cat>
          <c:val>
            <c:numRef>
              <c:f>Datos!$B$5:$B$6</c:f>
              <c:numCache>
                <c:formatCode>General</c:formatCode>
                <c:ptCount val="2"/>
                <c:pt idx="0">
                  <c:v>18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95-4174-AD58-27081DE80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0319455040969"/>
          <c:y val="5.5909294174698081E-2"/>
          <c:w val="0.64292905938337319"/>
          <c:h val="0.78273229629156416"/>
        </c:manualLayout>
      </c:layout>
      <c:pieChart>
        <c:varyColors val="1"/>
        <c:ser>
          <c:idx val="2"/>
          <c:order val="2"/>
          <c:tx>
            <c:strRef>
              <c:f>Datos!$A$7</c:f>
              <c:strCache>
                <c:ptCount val="1"/>
                <c:pt idx="0">
                  <c:v>TOTAL PERSONAS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CA38-4127-B612-0901326123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CA38-4127-B612-0901326123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CA38-4127-B612-09013261239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CA38-4127-B612-09013261239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CA38-4127-B612-090132612392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A38-4127-B612-090132612392}"/>
                </c:ext>
              </c:extLst>
            </c:dLbl>
            <c:dLbl>
              <c:idx val="1"/>
              <c:layout>
                <c:manualLayout>
                  <c:x val="-0.16432809037471527"/>
                  <c:y val="-0.1737494751311539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38-4127-B612-090132612392}"/>
                </c:ext>
              </c:extLst>
            </c:dLbl>
            <c:dLbl>
              <c:idx val="2"/>
              <c:layout>
                <c:manualLayout>
                  <c:x val="0.18689110527850686"/>
                  <c:y val="7.903477544148851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38-4127-B612-090132612392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A38-4127-B612-0901326123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38-4127-B612-09013261239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Datos!$C$3:$G$3</c:f>
              <c:strCache>
                <c:ptCount val="5"/>
                <c:pt idx="0">
                  <c:v>18-25</c:v>
                </c:pt>
                <c:pt idx="1">
                  <c:v>26-35</c:v>
                </c:pt>
                <c:pt idx="2">
                  <c:v>36-50</c:v>
                </c:pt>
                <c:pt idx="3">
                  <c:v>51-65</c:v>
                </c:pt>
                <c:pt idx="4">
                  <c:v>65+</c:v>
                </c:pt>
              </c:strCache>
              <c:extLst xmlns:c15="http://schemas.microsoft.com/office/drawing/2012/chart"/>
            </c:strRef>
          </c:cat>
          <c:val>
            <c:numRef>
              <c:f>Datos!$C$7:$G$7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32</c:v>
                </c:pt>
                <c:pt idx="3">
                  <c:v>12</c:v>
                </c:pt>
                <c:pt idx="4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CA38-4127-B612-090132612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Datos!$A$5</c15:sqref>
                        </c15:formulaRef>
                      </c:ext>
                    </c:extLst>
                    <c:strCache>
                      <c:ptCount val="1"/>
                      <c:pt idx="0">
                        <c:v>MUJER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CA38-4127-B612-0901326123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CA38-4127-B612-09013261239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CA38-4127-B612-09013261239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CA38-4127-B612-09013261239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CA38-4127-B612-090132612392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Datos!$C$3:$G$3</c15:sqref>
                        </c15:formulaRef>
                      </c:ext>
                    </c:extLst>
                    <c:strCache>
                      <c:ptCount val="5"/>
                      <c:pt idx="0">
                        <c:v>18-25</c:v>
                      </c:pt>
                      <c:pt idx="1">
                        <c:v>26-35</c:v>
                      </c:pt>
                      <c:pt idx="2">
                        <c:v>36-50</c:v>
                      </c:pt>
                      <c:pt idx="3">
                        <c:v>51-65</c:v>
                      </c:pt>
                      <c:pt idx="4">
                        <c:v>65+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3</c:v>
                      </c:pt>
                      <c:pt idx="2">
                        <c:v>10</c:v>
                      </c:pt>
                      <c:pt idx="3">
                        <c:v>5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CA38-4127-B612-09013261239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Datos!$A$6</c15:sqref>
                        </c15:formulaRef>
                      </c:ext>
                    </c:extLst>
                    <c:strCache>
                      <c:ptCount val="1"/>
                      <c:pt idx="0">
                        <c:v>VARÓN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A38-4127-B612-0901326123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A38-4127-B612-09013261239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A38-4127-B612-09013261239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A38-4127-B612-09013261239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A38-4127-B612-090132612392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Datos!$C$3:$G$3</c15:sqref>
                        </c15:formulaRef>
                      </c:ext>
                    </c:extLst>
                    <c:strCache>
                      <c:ptCount val="5"/>
                      <c:pt idx="0">
                        <c:v>18-25</c:v>
                      </c:pt>
                      <c:pt idx="1">
                        <c:v>26-35</c:v>
                      </c:pt>
                      <c:pt idx="2">
                        <c:v>36-50</c:v>
                      </c:pt>
                      <c:pt idx="3">
                        <c:v>51-65</c:v>
                      </c:pt>
                      <c:pt idx="4">
                        <c:v>65+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22</c:v>
                      </c:pt>
                      <c:pt idx="3">
                        <c:v>7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A38-4127-B612-09013261239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530407822561413E-2"/>
          <c:y val="0.82948707481159778"/>
          <c:w val="0.85493918435487715"/>
          <c:h val="6.9841438444934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394628426063311E-2"/>
          <c:y val="4.9776801624028873E-2"/>
          <c:w val="0.77918859914905791"/>
          <c:h val="0.841512287423308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Datos!$A$5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Datos!$H$3:$M$3</c:f>
              <c:strCache>
                <c:ptCount val="6"/>
                <c:pt idx="0">
                  <c:v>De 14 a 18 años</c:v>
                </c:pt>
                <c:pt idx="1">
                  <c:v>18-25</c:v>
                </c:pt>
                <c:pt idx="2">
                  <c:v>26-35</c:v>
                </c:pt>
                <c:pt idx="3">
                  <c:v>36-50</c:v>
                </c:pt>
                <c:pt idx="4">
                  <c:v>51-65</c:v>
                </c:pt>
                <c:pt idx="5">
                  <c:v>65+</c:v>
                </c:pt>
              </c:strCache>
            </c:strRef>
          </c:cat>
          <c:val>
            <c:numRef>
              <c:f>Datos!$H$5:$M$5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2-442F-A06B-F313B28952B9}"/>
            </c:ext>
          </c:extLst>
        </c:ser>
        <c:ser>
          <c:idx val="1"/>
          <c:order val="1"/>
          <c:tx>
            <c:strRef>
              <c:f>Datos!$A$6</c:f>
              <c:strCache>
                <c:ptCount val="1"/>
                <c:pt idx="0">
                  <c:v>VARÓN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Datos!$H$3:$M$3</c:f>
              <c:strCache>
                <c:ptCount val="6"/>
                <c:pt idx="0">
                  <c:v>De 14 a 18 años</c:v>
                </c:pt>
                <c:pt idx="1">
                  <c:v>18-25</c:v>
                </c:pt>
                <c:pt idx="2">
                  <c:v>26-35</c:v>
                </c:pt>
                <c:pt idx="3">
                  <c:v>36-50</c:v>
                </c:pt>
                <c:pt idx="4">
                  <c:v>51-65</c:v>
                </c:pt>
                <c:pt idx="5">
                  <c:v>65+</c:v>
                </c:pt>
              </c:strCache>
            </c:strRef>
          </c:cat>
          <c:val>
            <c:numRef>
              <c:f>Datos!$H$6:$M$6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65</c:v>
                </c:pt>
                <c:pt idx="3">
                  <c:v>12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2-442F-A06B-F313B28952B9}"/>
            </c:ext>
          </c:extLst>
        </c:ser>
        <c:ser>
          <c:idx val="2"/>
          <c:order val="2"/>
          <c:tx>
            <c:strRef>
              <c:f>Datos!$A$7</c:f>
              <c:strCache>
                <c:ptCount val="1"/>
                <c:pt idx="0">
                  <c:v>TOTAL PERSONAS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Datos!$H$3:$M$3</c:f>
              <c:strCache>
                <c:ptCount val="6"/>
                <c:pt idx="0">
                  <c:v>De 14 a 18 años</c:v>
                </c:pt>
                <c:pt idx="1">
                  <c:v>18-25</c:v>
                </c:pt>
                <c:pt idx="2">
                  <c:v>26-35</c:v>
                </c:pt>
                <c:pt idx="3">
                  <c:v>36-50</c:v>
                </c:pt>
                <c:pt idx="4">
                  <c:v>51-65</c:v>
                </c:pt>
                <c:pt idx="5">
                  <c:v>65+</c:v>
                </c:pt>
              </c:strCache>
            </c:strRef>
          </c:cat>
          <c:val>
            <c:numRef>
              <c:f>Datos!$H$7:$M$7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78</c:v>
                </c:pt>
                <c:pt idx="3">
                  <c:v>18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2-442F-A06B-F313B2895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29051776"/>
        <c:axId val="629052760"/>
        <c:axId val="554588224"/>
      </c:bar3DChart>
      <c:catAx>
        <c:axId val="6290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052760"/>
        <c:crosses val="autoZero"/>
        <c:auto val="1"/>
        <c:lblAlgn val="ctr"/>
        <c:lblOffset val="100"/>
        <c:noMultiLvlLbl val="0"/>
      </c:catAx>
      <c:valAx>
        <c:axId val="62905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051776"/>
        <c:crosses val="autoZero"/>
        <c:crossBetween val="between"/>
      </c:valAx>
      <c:serAx>
        <c:axId val="5545882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0527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E8D57-E939-4908-BF46-C68104BC3BFC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7CB1-E320-4339-B78C-64F5DFE3BE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04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F2F9-9421-457F-BA9A-CC53B17D37F1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706C9-9C1E-470A-B6C5-591F01CCC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Advertencias sobre los problemas de juego en los locales de juego y apuestas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Si se ha modificado mucho. La información los folletos…. En las máquinas de juego advertencias. Mensajes que se incluyen antes de jugar en hostelería… nueva </a:t>
            </a:r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leyu</a:t>
            </a:r>
            <a:endParaRPr lang="es-E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06C9-9C1E-470A-B6C5-591F01CCC3B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6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latin typeface="Arial" panose="020B0604020202020204" pitchFamily="34" charset="0"/>
            </a:endParaRPr>
          </a:p>
        </p:txBody>
      </p:sp>
      <p:sp>
        <p:nvSpPr>
          <p:cNvPr id="573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3BB61-4B0E-45BE-A8AD-A0D643173170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108118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8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34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6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ítu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5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840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5348288"/>
            <a:ext cx="29416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8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27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01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9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8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53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88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22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D960E4-C80A-44CE-B4D9-1541152AB91E}" type="datetimeFigureOut">
              <a:rPr lang="es-ES" smtClean="0"/>
              <a:t>30/10/2023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7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aragon.es/-/juego-responsabl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ragon.es/tramitador/-/tramite/solicitud-autoprohibicion-juego-arago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oa.aragon.es/cgi-bin/EBOA/BRSCGI?CMD=VEROBJ&amp;MLKOB=127046622030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4355" y="1007443"/>
            <a:ext cx="10239633" cy="469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La prevención ambiental trata de cambiar el entorno cultural, social y económico en el que las personas deciden sobre su consumo de drogas.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La publicidad y la legislación son poderosas herramientas para generar normalidad y en la normativa autonómica y más concretamente en la Ley 3/2023 se recogen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diferentes medidas de prevención ambiental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 Regular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el número de establecimientos de juego y apuestas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Regular el número de máquinas de juego o de apuestas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Regulación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del acceso al juego.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Advertencias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sobre los problemas de juego en los locales de juego y apuestas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E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5.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Limitar la edad de acceso a los locales de juego o a las máquinas de juego o de apuestas. Limitado a mayores de edad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6.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Auto-prohibición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de acceso a los locales de juego o de apuestas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Realizar campañas informativas sistemáticas. 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0" y="270114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953477" y="457201"/>
            <a:ext cx="10324123" cy="91049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Especializado de Adicciones </a:t>
            </a:r>
            <a:endParaRPr lang="es-ES" alt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97242"/>
            <a:ext cx="8956677" cy="4187657"/>
          </a:xfrm>
        </p:spPr>
        <p:txBody>
          <a:bodyPr>
            <a:normAutofit/>
          </a:bodyPr>
          <a:lstStyle/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 smtClean="0"/>
              <a:t>Desarrollar </a:t>
            </a:r>
            <a:r>
              <a:rPr lang="es-ES_tradnl" altLang="es-ES" sz="2800" dirty="0"/>
              <a:t>programas </a:t>
            </a:r>
            <a:r>
              <a:rPr lang="es-ES_tradnl" altLang="es-ES" sz="2800" dirty="0" smtClean="0"/>
              <a:t>preventivos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Impulsar políticas locales (planes locales de prevención</a:t>
            </a:r>
            <a:r>
              <a:rPr lang="es-ES_tradnl" altLang="es-ES" sz="2800" dirty="0" smtClean="0"/>
              <a:t>)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Potenciar el desarrollo del tejido </a:t>
            </a:r>
            <a:r>
              <a:rPr lang="es-ES_tradnl" altLang="es-ES" sz="2800" dirty="0" smtClean="0"/>
              <a:t>asociativo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Colaborar con el Sistema </a:t>
            </a:r>
            <a:r>
              <a:rPr lang="es-ES_tradnl" altLang="es-ES" sz="2800" dirty="0" smtClean="0"/>
              <a:t>Educativo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Informar, orientar y </a:t>
            </a:r>
            <a:r>
              <a:rPr lang="es-ES_tradnl" altLang="es-ES" sz="2800" dirty="0" smtClean="0"/>
              <a:t>asesorar</a:t>
            </a:r>
            <a:endParaRPr lang="es-ES_tradnl" altLang="es-ES" sz="2800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4" y="38666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4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4243" y="1833022"/>
            <a:ext cx="875154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Ayuntamiento 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Huesca,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gency FB" panose="020B0503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gency FB" panose="020B0503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gency FB" panose="020B0503020202020204" pitchFamily="34" charset="0"/>
                <a:ea typeface="Times New Roman" panose="02020603050405020304" pitchFamily="18" charset="0"/>
              </a:rPr>
              <a:t>Jaca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,. </a:t>
            </a:r>
            <a:r>
              <a:rPr lang="es-ES" dirty="0" smtClean="0">
                <a:latin typeface="Copperplate Gothic Bold" panose="020E07050202060204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Copperplate Gothic Bold" panose="020E07050202060204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Copperplate Gothic Bold" panose="020E0705020206020404" pitchFamily="34" charset="0"/>
                <a:ea typeface="Times New Roman" panose="02020603050405020304" pitchFamily="18" charset="0"/>
              </a:rPr>
              <a:t>Monzón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Teruel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Alcañiz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Zaragoza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Castellar" panose="020A0402060406010301" pitchFamily="18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Castellar" panose="020A0402060406010301" pitchFamily="18" charset="0"/>
                <a:ea typeface="Times New Roman" panose="02020603050405020304" pitchFamily="18" charset="0"/>
              </a:rPr>
              <a:t>de </a:t>
            </a:r>
            <a:r>
              <a:rPr lang="es-ES" b="1" dirty="0" smtClean="0">
                <a:latin typeface="Castellar" panose="020A0402060406010301" pitchFamily="18" charset="0"/>
                <a:ea typeface="Times New Roman" panose="02020603050405020304" pitchFamily="18" charset="0"/>
              </a:rPr>
              <a:t>Calatayud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Bauhaus 93" panose="04030905020B02020C02" pitchFamily="82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Bauhaus 93" panose="04030905020B02020C02" pitchFamily="82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Bauhaus 93" panose="04030905020B02020C02" pitchFamily="82" charset="0"/>
                <a:ea typeface="Times New Roman" panose="02020603050405020304" pitchFamily="18" charset="0"/>
              </a:rPr>
              <a:t>Tarazona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lgerian" panose="04020705040A02060702" pitchFamily="82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Algerian" panose="04020705040A02060702" pitchFamily="82" charset="0"/>
                <a:ea typeface="Times New Roman" panose="02020603050405020304" pitchFamily="18" charset="0"/>
              </a:rPr>
              <a:t>Alto Gállego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Comarca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Sobrarbe,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Felix Titling" panose="04060505060202020A04" pitchFamily="82" charset="0"/>
                <a:ea typeface="Times New Roman" panose="02020603050405020304" pitchFamily="18" charset="0"/>
              </a:rPr>
              <a:t>Comarca </a:t>
            </a:r>
            <a:r>
              <a:rPr lang="es-ES" dirty="0">
                <a:latin typeface="Felix Titling" panose="04060505060202020A04" pitchFamily="82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Felix Titling" panose="04060505060202020A04" pitchFamily="82" charset="0"/>
                <a:ea typeface="Times New Roman" panose="02020603050405020304" pitchFamily="18" charset="0"/>
              </a:rPr>
              <a:t>Ribagorza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Eras Bold ITC" panose="020B0907030504020204" pitchFamily="34" charset="0"/>
                <a:ea typeface="Times New Roman" panose="02020603050405020304" pitchFamily="18" charset="0"/>
              </a:rPr>
              <a:t>Comarca </a:t>
            </a:r>
            <a:r>
              <a:rPr lang="es-ES" dirty="0">
                <a:latin typeface="Eras Bold ITC" panose="020B0907030504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 smtClean="0">
                <a:latin typeface="Eras Bold ITC" panose="020B0907030504020204" pitchFamily="34" charset="0"/>
                <a:ea typeface="Times New Roman" panose="02020603050405020304" pitchFamily="18" charset="0"/>
              </a:rPr>
              <a:t>Jiloca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Andorra</a:t>
            </a:r>
            <a:r>
              <a:rPr lang="es-ES" b="1" dirty="0">
                <a:latin typeface="Broadway" panose="04040905080B02020502" pitchFamily="82" charset="0"/>
                <a:ea typeface="Times New Roman" panose="02020603050405020304" pitchFamily="18" charset="0"/>
              </a:rPr>
              <a:t>,</a:t>
            </a:r>
            <a:r>
              <a:rPr lang="es-ES" dirty="0">
                <a:latin typeface="Broadway" panose="04040905080B02020502" pitchFamily="82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Broadway" panose="04040905080B02020502" pitchFamily="82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Broadway" panose="04040905080B02020502" pitchFamily="82" charset="0"/>
                <a:ea typeface="Times New Roman" panose="02020603050405020304" pitchFamily="18" charset="0"/>
              </a:rPr>
              <a:t>Cuencas Mineras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Bajo Aragón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Caspe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Bodoni MT Poster Compressed" panose="02070706080601050204" pitchFamily="18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Bodoni MT Poster Compressed" panose="02070706080601050204" pitchFamily="18" charset="0"/>
                <a:ea typeface="Times New Roman" panose="02020603050405020304" pitchFamily="18" charset="0"/>
              </a:rPr>
              <a:t>Ribera Baja del Ebro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24518" t="21343" r="43380" b="5936"/>
          <a:stretch/>
        </p:blipFill>
        <p:spPr bwMode="auto">
          <a:xfrm>
            <a:off x="604243" y="4062817"/>
            <a:ext cx="1635918" cy="212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24341" t="11288" r="42321" b="3428"/>
          <a:stretch/>
        </p:blipFill>
        <p:spPr bwMode="auto">
          <a:xfrm>
            <a:off x="5475127" y="3593995"/>
            <a:ext cx="18002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/>
          <a:srcRect l="28221" t="12856" r="47261" b="21300"/>
          <a:stretch/>
        </p:blipFill>
        <p:spPr bwMode="auto">
          <a:xfrm>
            <a:off x="10139241" y="1949239"/>
            <a:ext cx="132397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5"/>
          <a:srcRect l="26811" t="17873" r="45320" b="9071"/>
          <a:stretch/>
        </p:blipFill>
        <p:spPr bwMode="auto">
          <a:xfrm>
            <a:off x="8058803" y="3779732"/>
            <a:ext cx="1504950" cy="2219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6"/>
          <a:srcRect l="26105" t="18186" r="44614" b="5936"/>
          <a:stretch/>
        </p:blipFill>
        <p:spPr bwMode="auto">
          <a:xfrm>
            <a:off x="3211890" y="3879745"/>
            <a:ext cx="15811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7"/>
          <a:srcRect l="26634" t="24212" r="43380" b="26080"/>
          <a:stretch/>
        </p:blipFill>
        <p:spPr bwMode="auto">
          <a:xfrm>
            <a:off x="9991580" y="4368796"/>
            <a:ext cx="1619295" cy="151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83138" y="414215"/>
            <a:ext cx="10470661" cy="69557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Especializados de Adicciones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3" y="414215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 bwMode="auto">
          <a:xfrm>
            <a:off x="1223963" y="485775"/>
            <a:ext cx="9972675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Intervenciones desde los Programas Especializados de Adicciones 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3" y="4154296"/>
            <a:ext cx="3030417" cy="21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ttps://www.huesca.es/documents/33443/40498/banner-web-ayto-v2.jpg/34fe9350-7bff-a4d9-d1d8-e968c7ccc7c0?t=1643214412585&amp;imagePreview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3" y="3791624"/>
            <a:ext cx="3024554" cy="89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7" t="29890" r="19920" b="20151"/>
          <a:stretch>
            <a:fillRect/>
          </a:stretch>
        </p:blipFill>
        <p:spPr bwMode="auto">
          <a:xfrm>
            <a:off x="8353644" y="2167759"/>
            <a:ext cx="23542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Interfaz de usuario gráfica, Texto, Aplicación&#10;&#10;Descripción generada automáticamente"/>
          <p:cNvPicPr/>
          <p:nvPr/>
        </p:nvPicPr>
        <p:blipFill rotWithShape="1">
          <a:blip r:embed="rId5"/>
          <a:srcRect l="23924" t="7252" r="41345" b="25323"/>
          <a:stretch/>
        </p:blipFill>
        <p:spPr bwMode="auto">
          <a:xfrm>
            <a:off x="1093730" y="1777178"/>
            <a:ext cx="2864462" cy="379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06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36604" t="1387" r="36384" b="26733"/>
          <a:stretch/>
        </p:blipFill>
        <p:spPr bwMode="auto">
          <a:xfrm>
            <a:off x="460375" y="2129094"/>
            <a:ext cx="2299748" cy="3041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3"/>
          <a:srcRect l="15394" t="8209" r="34460" b="3238"/>
          <a:stretch/>
        </p:blipFill>
        <p:spPr bwMode="auto">
          <a:xfrm>
            <a:off x="3423554" y="2129094"/>
            <a:ext cx="2170107" cy="3354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Especializados de Adicciones</a:t>
            </a:r>
            <a:endParaRPr lang="es-ES" dirty="0"/>
          </a:p>
        </p:txBody>
      </p:sp>
      <p:sp>
        <p:nvSpPr>
          <p:cNvPr id="7" name="AutoShape 8" descr="Proyecto de prevención en los barrios: Apostar no es un juego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 descr="C:\Users\cbaranguan\AppData\Local\Microsoft\Windows\INetCache\Content.MSO\AA697150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2129094"/>
            <a:ext cx="2411402" cy="30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cbaranguan\AppData\Local\Microsoft\Windows\INetCache\Content.MSO\64EDD647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15" y="1765209"/>
            <a:ext cx="2259172" cy="4427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8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materiales, redes de trabajo….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33867" t="12751" r="34736" b="7399"/>
          <a:stretch/>
        </p:blipFill>
        <p:spPr bwMode="auto">
          <a:xfrm>
            <a:off x="9501380" y="3663950"/>
            <a:ext cx="2192804" cy="299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916" name="Imagen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9616" r="9337" b="18896"/>
          <a:stretch>
            <a:fillRect/>
          </a:stretch>
        </p:blipFill>
        <p:spPr bwMode="auto">
          <a:xfrm>
            <a:off x="2385315" y="1315494"/>
            <a:ext cx="32845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Imagen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11078" r="42615" b="2174"/>
          <a:stretch>
            <a:fillRect/>
          </a:stretch>
        </p:blipFill>
        <p:spPr bwMode="auto">
          <a:xfrm>
            <a:off x="122655" y="2169073"/>
            <a:ext cx="18161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Imagen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6688" r="11688" b="4263"/>
          <a:stretch>
            <a:fillRect/>
          </a:stretch>
        </p:blipFill>
        <p:spPr bwMode="auto">
          <a:xfrm>
            <a:off x="4962889" y="3509963"/>
            <a:ext cx="387826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agen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6270" r="1340" b="4056"/>
          <a:stretch>
            <a:fillRect/>
          </a:stretch>
        </p:blipFill>
        <p:spPr bwMode="auto">
          <a:xfrm>
            <a:off x="6116412" y="1048298"/>
            <a:ext cx="48275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aterial elaborado por el profesorado - Consejería de Desarrollo Educativo  y Formación Profes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30" y="4411774"/>
            <a:ext cx="2824654" cy="1645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1202722"/>
            <a:ext cx="10058400" cy="3023287"/>
          </a:xfrm>
        </p:spPr>
        <p:txBody>
          <a:bodyPr>
            <a:normAutofit fontScale="90000"/>
          </a:bodyPr>
          <a:lstStyle/>
          <a:p>
            <a:pPr algn="ctr">
              <a:tabLst>
                <a:tab pos="625475" algn="l"/>
              </a:tabLst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Día sin juego con dinero</a:t>
            </a:r>
            <a:b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de octubre de 2023</a:t>
            </a:r>
            <a:b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 de Aragón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www.aragon.es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/-/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juego-responsable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u="sng" dirty="0" smtClean="0"/>
              <a:t/>
            </a:r>
            <a:br>
              <a:rPr lang="es-ES" sz="2000" u="sng" dirty="0" smtClean="0"/>
            </a:b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 enlaces a páginas oficiales de información de prevención de adicción al juego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027251"/>
            <a:ext cx="10058400" cy="1143000"/>
          </a:xfrm>
        </p:spPr>
        <p:txBody>
          <a:bodyPr>
            <a:noAutofit/>
          </a:bodyPr>
          <a:lstStyle/>
          <a:p>
            <a:pPr algn="ctr"/>
            <a:endPara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Interior y Protección Civil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58" y="5381326"/>
            <a:ext cx="2304643" cy="6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612071" y="1035350"/>
            <a:ext cx="11135086" cy="469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endParaRPr lang="es-E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endParaRPr lang="es-E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Datos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Inscripción Autoprohibidos</a:t>
            </a:r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s-ES" b="1" dirty="0"/>
              <a:t> </a:t>
            </a:r>
            <a:endParaRPr lang="es-ES" dirty="0"/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las personas inscritas en el REJUP, durante el año 2023,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101 personas han cumplimentado la encuesta voluntaria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" y="352725"/>
            <a:ext cx="640080" cy="68262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70052"/>
              </p:ext>
            </p:extLst>
          </p:nvPr>
        </p:nvGraphicFramePr>
        <p:xfrm>
          <a:off x="819807" y="2392960"/>
          <a:ext cx="398867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59">
                  <a:extLst>
                    <a:ext uri="{9D8B030D-6E8A-4147-A177-3AD203B41FA5}">
                      <a16:colId xmlns:a16="http://schemas.microsoft.com/office/drawing/2014/main" val="1213225356"/>
                    </a:ext>
                  </a:extLst>
                </a:gridCol>
                <a:gridCol w="1329559">
                  <a:extLst>
                    <a:ext uri="{9D8B030D-6E8A-4147-A177-3AD203B41FA5}">
                      <a16:colId xmlns:a16="http://schemas.microsoft.com/office/drawing/2014/main" val="118269776"/>
                    </a:ext>
                  </a:extLst>
                </a:gridCol>
                <a:gridCol w="1329559">
                  <a:extLst>
                    <a:ext uri="{9D8B030D-6E8A-4147-A177-3AD203B41FA5}">
                      <a16:colId xmlns:a16="http://schemas.microsoft.com/office/drawing/2014/main" val="2038476988"/>
                    </a:ext>
                  </a:extLst>
                </a:gridCol>
              </a:tblGrid>
              <a:tr h="332757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aseline="0" dirty="0" smtClean="0"/>
                        <a:t>13 de octubre 2022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 de octubre de 2023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71339"/>
                  </a:ext>
                </a:extLst>
              </a:tr>
              <a:tr h="22238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REJUP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4,122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4.480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54230"/>
                  </a:ext>
                </a:extLst>
              </a:tr>
              <a:tr h="22238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RIAJ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70,391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81,269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58678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33" y="344556"/>
            <a:ext cx="1252855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33" y="435275"/>
            <a:ext cx="18478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09" y="417690"/>
            <a:ext cx="1428750" cy="120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ráfico 10" title="AUTOPROHIBICIONES - Distinción entre sexos"/>
          <p:cNvGraphicFramePr/>
          <p:nvPr>
            <p:extLst>
              <p:ext uri="{D42A27DB-BD31-4B8C-83A1-F6EECF244321}">
                <p14:modId xmlns:p14="http://schemas.microsoft.com/office/powerpoint/2010/main" val="489869499"/>
              </p:ext>
            </p:extLst>
          </p:nvPr>
        </p:nvGraphicFramePr>
        <p:xfrm>
          <a:off x="6711184" y="2436506"/>
          <a:ext cx="2846883" cy="265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445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9429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Encuesta personas inscritas en 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REJUP (a 13 de octubre de 2022)</a:t>
            </a:r>
            <a:endParaRPr lang="es-ES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59827" y="941685"/>
            <a:ext cx="4937760" cy="1223091"/>
          </a:xfrm>
        </p:spPr>
        <p:txBody>
          <a:bodyPr/>
          <a:lstStyle/>
          <a:p>
            <a:r>
              <a:rPr lang="es-ES" dirty="0" smtClean="0"/>
              <a:t>POR edades:					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511982" y="1846052"/>
            <a:ext cx="5523058" cy="4114482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>
                <a:ea typeface="Yu Mincho" charset="-128"/>
                <a:cs typeface="Arial" panose="020B0604020202020204" pitchFamily="34" charset="0"/>
              </a:rPr>
              <a:t>La </a:t>
            </a:r>
            <a:r>
              <a:rPr lang="es-ES" altLang="es-ES" sz="1600" b="1" dirty="0" smtClean="0">
                <a:ea typeface="Yu Mincho" charset="-128"/>
                <a:cs typeface="Arial" panose="020B0604020202020204" pitchFamily="34" charset="0"/>
              </a:rPr>
              <a:t>franjas </a:t>
            </a:r>
            <a:r>
              <a:rPr lang="es-ES" altLang="es-ES" sz="1600" b="1" dirty="0">
                <a:ea typeface="Yu Mincho" charset="-128"/>
                <a:cs typeface="Arial" panose="020B0604020202020204" pitchFamily="34" charset="0"/>
              </a:rPr>
              <a:t>de edad de entre 26 a </a:t>
            </a:r>
            <a:r>
              <a:rPr lang="es-ES" altLang="es-ES" sz="1600" b="1" dirty="0" smtClean="0">
                <a:ea typeface="Yu Mincho" charset="-128"/>
                <a:cs typeface="Arial" panose="020B0604020202020204" pitchFamily="34" charset="0"/>
              </a:rPr>
              <a:t>35 años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representan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un </a:t>
            </a:r>
            <a:r>
              <a:rPr lang="es-ES" altLang="es-ES" sz="1600" b="1" dirty="0" smtClean="0">
                <a:ea typeface="Yu Mincho" charset="-128"/>
                <a:cs typeface="Arial" panose="020B0604020202020204" pitchFamily="34" charset="0"/>
              </a:rPr>
              <a:t>37,5% </a:t>
            </a:r>
            <a:r>
              <a:rPr lang="es-ES" altLang="es-ES" sz="1600" b="1" dirty="0">
                <a:ea typeface="Yu Mincho" charset="-128"/>
                <a:cs typeface="Arial" panose="020B0604020202020204" pitchFamily="34" charset="0"/>
              </a:rPr>
              <a:t>del total,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seguida de la franja de 36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a 50 años,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que representan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un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26,6%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del total. </a:t>
            </a:r>
          </a:p>
          <a:p>
            <a:r>
              <a:rPr lang="es-ES" sz="1600" dirty="0" smtClean="0"/>
              <a:t>Se </a:t>
            </a:r>
            <a:r>
              <a:rPr lang="es-ES" sz="1600" dirty="0"/>
              <a:t>observan diferencias con respecto a los datos del año 2022, dado que entonces este último grupo representaba un 31,61%, siendo entonces el mayoritario</a:t>
            </a:r>
            <a:r>
              <a:rPr lang="es-ES" sz="1800" dirty="0"/>
              <a:t>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217920" y="1128584"/>
            <a:ext cx="4937760" cy="634313"/>
          </a:xfrm>
        </p:spPr>
        <p:txBody>
          <a:bodyPr/>
          <a:lstStyle/>
          <a:p>
            <a:r>
              <a:rPr lang="es-ES" dirty="0" smtClean="0"/>
              <a:t>POR SEXOS: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217920" y="1846052"/>
            <a:ext cx="4937760" cy="4456671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400" b="1" dirty="0" smtClean="0"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La </a:t>
            </a:r>
            <a:r>
              <a:rPr lang="es-ES" altLang="es-ES" sz="1400" b="1" dirty="0"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franja de edad predominante de iniciación en el juego con dinero</a:t>
            </a:r>
            <a:r>
              <a:rPr lang="es-ES" altLang="es-ES" sz="1400" dirty="0"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 es de entre 26 y 35 años, tanto en varones como en mujeres.</a:t>
            </a: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t>18</a:t>
            </a:fld>
            <a:endParaRPr lang="es-ES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" y="205453"/>
            <a:ext cx="640080" cy="682625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692302D-3771-4F21-8B0F-6BDF8757A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003596"/>
              </p:ext>
            </p:extLst>
          </p:nvPr>
        </p:nvGraphicFramePr>
        <p:xfrm>
          <a:off x="945931" y="3484179"/>
          <a:ext cx="3203949" cy="273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196967664"/>
              </p:ext>
            </p:extLst>
          </p:nvPr>
        </p:nvGraphicFramePr>
        <p:xfrm>
          <a:off x="6189422" y="2648607"/>
          <a:ext cx="5618949" cy="340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007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t>19</a:t>
            </a:fld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42761" y="769875"/>
            <a:ext cx="10539663" cy="474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De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 presencial se puede realizar en: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Gobierno de Aragón: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Zaragoza: Servicio de Autorizaciones Administrativas y Sanciones. Paseo Mª Agustín 36 (puerta 22, 1ª planta).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Delegaciones territoriales del Gobierno de Aragón en Huesca y Teruel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Oficinas Delegadas del Gobierno de Aragón.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comisarías de la Unidad de Policía de Aragón,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días a la semana/24 horas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A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través de la web en: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 del Juego de Prohibidos de Aragón (REJUP): 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r>
              <a:rPr lang="es-E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://www.aragon.es/tramitador/-/tramite/solicitud-autoprohibicion-juego-aragon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3" y="303297"/>
            <a:ext cx="640080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sz="3600" b="1" dirty="0"/>
              <a:t>Datos de admisión a tratamiento en Aragón por adicciones </a:t>
            </a:r>
            <a:r>
              <a:rPr lang="es-ES" sz="3600" b="1" dirty="0" smtClean="0"/>
              <a:t>comportamentales 2022</a:t>
            </a:r>
            <a:endParaRPr lang="es-ES" sz="36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1240"/>
              </p:ext>
            </p:extLst>
          </p:nvPr>
        </p:nvGraphicFramePr>
        <p:xfrm>
          <a:off x="71718" y="2013195"/>
          <a:ext cx="5473701" cy="376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75813"/>
              </p:ext>
            </p:extLst>
          </p:nvPr>
        </p:nvGraphicFramePr>
        <p:xfrm>
          <a:off x="5473701" y="2063749"/>
          <a:ext cx="6643688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4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t>20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058779" y="1578544"/>
            <a:ext cx="9673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CONTROL </a:t>
            </a:r>
            <a:r>
              <a:rPr lang="es-ES" b="1" dirty="0"/>
              <a:t>E INSPECCIÓN:</a:t>
            </a:r>
            <a:endParaRPr lang="es-ES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Inspección de la actividad de juego en Aragón se realiza a través del Grupo de juego y de espectáculos públicos de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Unidad de Policía de Aragón.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204187" y="2906831"/>
          <a:ext cx="7615866" cy="2052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544">
                  <a:extLst>
                    <a:ext uri="{9D8B030D-6E8A-4147-A177-3AD203B41FA5}">
                      <a16:colId xmlns:a16="http://schemas.microsoft.com/office/drawing/2014/main" val="3338748913"/>
                    </a:ext>
                  </a:extLst>
                </a:gridCol>
                <a:gridCol w="1337009">
                  <a:extLst>
                    <a:ext uri="{9D8B030D-6E8A-4147-A177-3AD203B41FA5}">
                      <a16:colId xmlns:a16="http://schemas.microsoft.com/office/drawing/2014/main" val="1925988458"/>
                    </a:ext>
                  </a:extLst>
                </a:gridCol>
                <a:gridCol w="1616256">
                  <a:extLst>
                    <a:ext uri="{9D8B030D-6E8A-4147-A177-3AD203B41FA5}">
                      <a16:colId xmlns:a16="http://schemas.microsoft.com/office/drawing/2014/main" val="1001963082"/>
                    </a:ext>
                  </a:extLst>
                </a:gridCol>
                <a:gridCol w="1650105">
                  <a:extLst>
                    <a:ext uri="{9D8B030D-6E8A-4147-A177-3AD203B41FA5}">
                      <a16:colId xmlns:a16="http://schemas.microsoft.com/office/drawing/2014/main" val="3564982439"/>
                    </a:ext>
                  </a:extLst>
                </a:gridCol>
                <a:gridCol w="1683952">
                  <a:extLst>
                    <a:ext uri="{9D8B030D-6E8A-4147-A177-3AD203B41FA5}">
                      <a16:colId xmlns:a16="http://schemas.microsoft.com/office/drawing/2014/main" val="4080891086"/>
                    </a:ext>
                  </a:extLst>
                </a:gridCol>
              </a:tblGrid>
              <a:tr h="695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2021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2022 </a:t>
                      </a:r>
                      <a:r>
                        <a:rPr lang="es-ES" sz="1100" dirty="0">
                          <a:effectLst/>
                        </a:rPr>
                        <a:t>(septiembre incluido)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9383"/>
                  </a:ext>
                </a:extLst>
              </a:tr>
              <a:tr h="492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Inspecciones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Alta </a:t>
                      </a:r>
                      <a:r>
                        <a:rPr lang="es-ES" sz="1100" dirty="0">
                          <a:effectLst/>
                        </a:rPr>
                        <a:t>y bajas REJUP/RGIAJ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Inspecciones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Alta </a:t>
                      </a:r>
                      <a:r>
                        <a:rPr lang="es-ES" sz="1100" dirty="0">
                          <a:effectLst/>
                        </a:rPr>
                        <a:t>y bajas REJUP/RGIAJ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119146"/>
                  </a:ext>
                </a:extLst>
              </a:tr>
              <a:tr h="313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HUESCA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effectLst/>
                        </a:rPr>
                        <a:t>43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347938"/>
                  </a:ext>
                </a:extLst>
              </a:tr>
              <a:tr h="296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TERUEL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326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179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72803"/>
                  </a:ext>
                </a:extLst>
              </a:tr>
              <a:tr h="254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ZARAGOZA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1035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455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810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431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867293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8" y="417639"/>
            <a:ext cx="640080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Salud Pública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4817" t="6480" r="42850" b="4891"/>
          <a:stretch/>
        </p:blipFill>
        <p:spPr bwMode="auto">
          <a:xfrm>
            <a:off x="724619" y="1345722"/>
            <a:ext cx="3864634" cy="463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14464" t="6688" r="14158" b="5519"/>
          <a:stretch/>
        </p:blipFill>
        <p:spPr bwMode="auto">
          <a:xfrm>
            <a:off x="5064125" y="1345722"/>
            <a:ext cx="6289675" cy="463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n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5348288"/>
            <a:ext cx="29416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10"/>
          <p:cNvSpPr txBox="1">
            <a:spLocks noChangeArrowheads="1"/>
          </p:cNvSpPr>
          <p:nvPr/>
        </p:nvSpPr>
        <p:spPr bwMode="auto">
          <a:xfrm>
            <a:off x="1236663" y="2874963"/>
            <a:ext cx="9718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6600" b="1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endParaRPr lang="es-ES_tradnl" altLang="es-ES" sz="66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11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78634" y="485775"/>
            <a:ext cx="2156604" cy="5937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Juego</a:t>
            </a:r>
            <a:endParaRPr lang="es-ES" sz="5400" b="1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7449" t="33863" r="19318" b="18791"/>
          <a:stretch/>
        </p:blipFill>
        <p:spPr bwMode="auto">
          <a:xfrm>
            <a:off x="3368841" y="793733"/>
            <a:ext cx="6920565" cy="5165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" y="25685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78634" y="485775"/>
            <a:ext cx="2156604" cy="5937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Juego</a:t>
            </a:r>
            <a:endParaRPr lang="es-ES" sz="5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88250" y="1079500"/>
            <a:ext cx="11398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2022, un 58,1% de la población de 15 a 64 años ha jugado con dinero en el último año (presencial, online o ambos) mientras que, un 96,6% ha usado internet con fines lúdicos. </a:t>
            </a:r>
          </a:p>
          <a:p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2021, un 20,1% de los estudiantes de 14 a 18 años ha jugado con dinero en el último año (presencial, online o ambos) y un 85,1% ha jugado a videojuegos. </a:t>
            </a:r>
            <a:endParaRPr lang="es-ES" sz="2400" dirty="0" smtClean="0"/>
          </a:p>
          <a:p>
            <a:endParaRPr lang="es-ES" sz="2400" b="1" i="1" dirty="0" smtClean="0"/>
          </a:p>
          <a:p>
            <a:r>
              <a:rPr lang="es-ES" sz="2400" b="1" i="1" dirty="0" smtClean="0"/>
              <a:t>En </a:t>
            </a:r>
            <a:r>
              <a:rPr lang="es-ES" sz="2400" b="1" i="1" dirty="0"/>
              <a:t>cuanto al juego online</a:t>
            </a:r>
            <a:r>
              <a:rPr lang="es-ES" sz="2400" dirty="0"/>
              <a:t>, en 2022 el 5,3% de la población de 15 a 64 años según la encuesta EDADES ha jugado durante el último año (6,7% en 2020</a:t>
            </a:r>
            <a:r>
              <a:rPr lang="es-ES" sz="2400" dirty="0" smtClean="0"/>
              <a:t>).</a:t>
            </a:r>
          </a:p>
          <a:p>
            <a:endParaRPr lang="es-ES" sz="2400" dirty="0"/>
          </a:p>
          <a:p>
            <a:r>
              <a:rPr lang="es-ES" sz="2400" dirty="0"/>
              <a:t>En la población de estudiantes de 14 a 18 años, según la encuesta ESTUDES la prevalencia de jugar dinero online ha descendido (9,4% en 2021 frente a 10,3% en 2019</a:t>
            </a:r>
            <a:r>
              <a:rPr lang="es-ES" sz="2400" dirty="0" smtClean="0"/>
              <a:t>)</a:t>
            </a:r>
          </a:p>
          <a:p>
            <a:endParaRPr lang="es-ES" sz="24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" y="25685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78634" y="485775"/>
            <a:ext cx="2156604" cy="5937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Juego</a:t>
            </a:r>
            <a:endParaRPr lang="es-ES" sz="5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47024" y="1079500"/>
            <a:ext cx="1077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r>
              <a:rPr lang="es-ES" sz="2400" dirty="0" smtClean="0"/>
              <a:t>En la población de estudiantes de 14 a 18 años, según la encuesta ESTUDES, el 3,4% son candidatos a valorar un posible juego problemático.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b="1" i="1" dirty="0"/>
              <a:t>El juego presencial</a:t>
            </a:r>
            <a:r>
              <a:rPr lang="es-ES" sz="2400" dirty="0"/>
              <a:t> está mucho más extendido </a:t>
            </a:r>
            <a:r>
              <a:rPr lang="es-ES" sz="2400" dirty="0" smtClean="0"/>
              <a:t>EDADES, el 57,4% </a:t>
            </a:r>
            <a:r>
              <a:rPr lang="es-ES" sz="2400" dirty="0"/>
              <a:t>de la población de 15 a 64 años </a:t>
            </a:r>
            <a:r>
              <a:rPr lang="es-ES" sz="2400" dirty="0" smtClean="0"/>
              <a:t>ha </a:t>
            </a:r>
            <a:r>
              <a:rPr lang="es-ES" sz="2400" dirty="0"/>
              <a:t>jugado con dinero en el último </a:t>
            </a:r>
            <a:r>
              <a:rPr lang="es-ES" sz="2400" dirty="0" smtClean="0"/>
              <a:t>año, </a:t>
            </a:r>
            <a:r>
              <a:rPr lang="es-ES" sz="2400" dirty="0"/>
              <a:t>mayoritariamente </a:t>
            </a:r>
            <a:r>
              <a:rPr lang="es-ES" sz="2400" dirty="0" smtClean="0"/>
              <a:t>lotería </a:t>
            </a:r>
            <a:r>
              <a:rPr lang="es-ES" sz="2400" dirty="0"/>
              <a:t>convencional e </a:t>
            </a:r>
            <a:r>
              <a:rPr lang="es-ES" sz="2400" dirty="0" smtClean="0"/>
              <a:t>instantánea</a:t>
            </a:r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ES" sz="2400" dirty="0" smtClean="0"/>
              <a:t>DATOS DE INTERNET- VIDEOJUEGOS</a:t>
            </a:r>
          </a:p>
          <a:p>
            <a:r>
              <a:rPr lang="es-ES" sz="2400" dirty="0" smtClean="0"/>
              <a:t>El 3,7% de la población española de 15 a 64 años hace uso compulsivo de Internet (EDADES 2019/2020): Son 1.139.000 personas.</a:t>
            </a:r>
          </a:p>
          <a:p>
            <a:endParaRPr lang="es-ES" sz="2400" dirty="0" smtClean="0"/>
          </a:p>
          <a:p>
            <a:r>
              <a:rPr lang="es-ES" sz="2400" dirty="0" smtClean="0"/>
              <a:t>DSM: 7,1% de jóvenes de 14 a 18 años, con trastorno por uso de videojuegos</a:t>
            </a:r>
            <a:endParaRPr lang="es-ES" sz="24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" y="25685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Datos de admisión a tratamiento en Aragón por adicciones comportamentales 2022</a:t>
            </a:r>
            <a:endParaRPr lang="es-ES" sz="32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799828"/>
              </p:ext>
            </p:extLst>
          </p:nvPr>
        </p:nvGraphicFramePr>
        <p:xfrm>
          <a:off x="2707480" y="1907240"/>
          <a:ext cx="6920613" cy="426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0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es-ES" altLang="es-ES" smtClean="0">
                <a:latin typeface="Arial" panose="020B0604020202020204" pitchFamily="34" charset="0"/>
                <a:cs typeface="Arial" panose="020B0604020202020204" pitchFamily="34" charset="0"/>
              </a:rPr>
              <a:t>Necesidad de prevenir</a:t>
            </a:r>
          </a:p>
        </p:txBody>
      </p:sp>
      <p:sp>
        <p:nvSpPr>
          <p:cNvPr id="22531" name="CuadroTexto 4"/>
          <p:cNvSpPr txBox="1">
            <a:spLocks noChangeArrowheads="1"/>
          </p:cNvSpPr>
          <p:nvPr/>
        </p:nvSpPr>
        <p:spPr bwMode="auto">
          <a:xfrm>
            <a:off x="767302" y="1673436"/>
            <a:ext cx="1017669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s-ES" altLang="es-ES" dirty="0"/>
          </a:p>
          <a:p>
            <a:pPr algn="just"/>
            <a:r>
              <a:rPr lang="es-ES" altLang="es-ES" dirty="0"/>
              <a:t>	</a:t>
            </a:r>
            <a:r>
              <a:rPr lang="es-ES" altLang="es-ES" b="1" dirty="0">
                <a:solidFill>
                  <a:schemeClr val="accent2"/>
                </a:solidFill>
              </a:rPr>
              <a:t>Reducción del consumo</a:t>
            </a:r>
            <a:r>
              <a:rPr lang="es-ES" altLang="es-ES" dirty="0"/>
              <a:t>: también denominado reducción de la demanda.</a:t>
            </a:r>
          </a:p>
          <a:p>
            <a:pPr algn="just"/>
            <a:endParaRPr lang="es-ES" altLang="es-ES" dirty="0"/>
          </a:p>
          <a:p>
            <a:r>
              <a:rPr lang="es-ES" altLang="es-ES" dirty="0"/>
              <a:t>	</a:t>
            </a:r>
            <a:r>
              <a:rPr lang="es-ES" altLang="es-ES" b="1" dirty="0">
                <a:solidFill>
                  <a:schemeClr val="accent2"/>
                </a:solidFill>
              </a:rPr>
              <a:t>Reducción de la oferta</a:t>
            </a:r>
            <a:r>
              <a:rPr lang="es-ES" altLang="es-ES" dirty="0"/>
              <a:t>: con vistas a disminuir la disponibilidad de </a:t>
            </a:r>
            <a:r>
              <a:rPr lang="es-ES" altLang="es-ES" dirty="0" smtClean="0"/>
              <a:t>juego en el mercado </a:t>
            </a:r>
            <a:r>
              <a:rPr lang="es-ES" altLang="es-ES" dirty="0"/>
              <a:t>al </a:t>
            </a:r>
            <a:r>
              <a:rPr lang="es-ES" altLang="es-ES" dirty="0" smtClean="0"/>
              <a:t>que</a:t>
            </a:r>
          </a:p>
          <a:p>
            <a:r>
              <a:rPr lang="es-ES" altLang="es-ES" dirty="0" smtClean="0"/>
              <a:t>        accede </a:t>
            </a:r>
            <a:r>
              <a:rPr lang="es-ES" altLang="es-ES" dirty="0"/>
              <a:t>el consumidor. </a:t>
            </a:r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endParaRPr lang="es-ES" altLang="es-ES" dirty="0"/>
          </a:p>
        </p:txBody>
      </p:sp>
      <p:pic>
        <p:nvPicPr>
          <p:cNvPr id="22532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28847" r="38380" b="20778"/>
          <a:stretch>
            <a:fillRect/>
          </a:stretch>
        </p:blipFill>
        <p:spPr bwMode="auto">
          <a:xfrm>
            <a:off x="3614408" y="2916447"/>
            <a:ext cx="5599113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328467" y="485775"/>
            <a:ext cx="8391795" cy="7823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clave prevención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22484" y="1552904"/>
            <a:ext cx="9891712" cy="467820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Actuaciones de información </a:t>
            </a:r>
            <a:r>
              <a:rPr lang="es-ES" dirty="0" smtClean="0"/>
              <a:t>dar </a:t>
            </a:r>
            <a:r>
              <a:rPr lang="es-ES" dirty="0"/>
              <a:t>a conocer el daño asociado al juego de </a:t>
            </a:r>
            <a:r>
              <a:rPr lang="es-ES" dirty="0" smtClean="0"/>
              <a:t>azar</a:t>
            </a: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Educación </a:t>
            </a:r>
            <a:r>
              <a:rPr lang="es-ES" b="1" dirty="0"/>
              <a:t>preventiva</a:t>
            </a:r>
            <a:r>
              <a:rPr lang="es-ES" dirty="0"/>
              <a:t>, </a:t>
            </a:r>
            <a:r>
              <a:rPr lang="es-ES" dirty="0" smtClean="0"/>
              <a:t>especialmente </a:t>
            </a:r>
            <a:r>
              <a:rPr lang="es-ES" dirty="0"/>
              <a:t>para menores y </a:t>
            </a:r>
            <a:r>
              <a:rPr lang="es-ES" dirty="0" smtClean="0"/>
              <a:t>adolescentes. Desarrollo </a:t>
            </a:r>
            <a:r>
              <a:rPr lang="es-ES" dirty="0"/>
              <a:t>de habilidades de protección personales y sociales tanto específicas de juego como </a:t>
            </a:r>
            <a:r>
              <a:rPr lang="es-ES" dirty="0" smtClean="0"/>
              <a:t>generales</a:t>
            </a: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Entrenamiento</a:t>
            </a:r>
            <a:r>
              <a:rPr lang="es-ES" dirty="0" smtClean="0"/>
              <a:t> </a:t>
            </a:r>
            <a:r>
              <a:rPr lang="es-ES" dirty="0"/>
              <a:t>de miembros de la comunidad y agentes sociales en programas de prevención y educción sobre conductas adictivas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Ofrecimiento </a:t>
            </a:r>
            <a:r>
              <a:rPr lang="es-ES" dirty="0"/>
              <a:t>de </a:t>
            </a:r>
            <a:r>
              <a:rPr lang="es-ES" b="1" dirty="0"/>
              <a:t>actividades alternativas </a:t>
            </a:r>
            <a:r>
              <a:rPr lang="es-ES" dirty="0"/>
              <a:t>(ocio saludable, formación, desarrollo…) para la población en general y para las poblaciones vulnerables en </a:t>
            </a:r>
            <a:r>
              <a:rPr lang="es-ES" dirty="0" smtClean="0"/>
              <a:t>particular.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Organización </a:t>
            </a:r>
            <a:r>
              <a:rPr lang="es-ES" dirty="0"/>
              <a:t>comunitaria para proponer </a:t>
            </a:r>
            <a:r>
              <a:rPr lang="es-ES" b="1" dirty="0"/>
              <a:t>modificaciones </a:t>
            </a:r>
            <a:r>
              <a:rPr lang="es-ES" b="1" dirty="0" smtClean="0"/>
              <a:t>legislativas.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>
                <a:ea typeface="Calibri" panose="020F0502020204030204" pitchFamily="34" charset="0"/>
                <a:cs typeface="Calibri" panose="020F0502020204030204" pitchFamily="34" charset="0"/>
              </a:rPr>
              <a:t>Intervenciones </a:t>
            </a: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grupales con menores, adolescentes y adultos </a:t>
            </a:r>
            <a:r>
              <a:rPr lang="es-ES" b="1" dirty="0" smtClean="0">
                <a:ea typeface="Calibri" panose="020F0502020204030204" pitchFamily="34" charset="0"/>
                <a:cs typeface="Calibri" panose="020F0502020204030204" pitchFamily="34" charset="0"/>
              </a:rPr>
              <a:t>jóvenes encaminadas a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cambiar </a:t>
            </a:r>
            <a:r>
              <a:rPr lang="es-ES" dirty="0">
                <a:ea typeface="Verdana" panose="020B0604030504040204" pitchFamily="34" charset="0"/>
                <a:cs typeface="Verdana" panose="020B0604030504040204" pitchFamily="34" charset="0"/>
              </a:rPr>
              <a:t>la actitud, mejorar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habilidades, elevar </a:t>
            </a:r>
            <a:r>
              <a:rPr lang="es-ES" dirty="0">
                <a:ea typeface="Verdana" panose="020B0604030504040204" pitchFamily="34" charset="0"/>
                <a:cs typeface="Verdana" panose="020B0604030504040204" pitchFamily="34" charset="0"/>
              </a:rPr>
              <a:t>la conciencia del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riesgo, modificar </a:t>
            </a:r>
            <a:r>
              <a:rPr lang="es-ES" dirty="0">
                <a:ea typeface="Verdana" panose="020B0604030504040204" pitchFamily="34" charset="0"/>
                <a:cs typeface="Verdana" panose="020B0604030504040204" pitchFamily="34" charset="0"/>
              </a:rPr>
              <a:t>sesgos cognitivos e ideas equivocadas sobre el funcionamiento de la 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probabilidad…</a:t>
            </a:r>
            <a:r>
              <a:rPr lang="es-ES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s-ES" b="1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8" y="351149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Legislación autonómica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 smtClean="0"/>
              <a:t>El </a:t>
            </a:r>
            <a:r>
              <a:rPr lang="es-ES" sz="2400" dirty="0"/>
              <a:t>10 de abril de 2023 se publicó la LEY 9/2023, de 23 de marzo, de modificación de la Ley 2/2000, de 28 de junio, del Juego de la Comunidad Autónoma de Aragón </a:t>
            </a:r>
            <a:r>
              <a:rPr lang="es-ES" sz="2400" u="sng" dirty="0">
                <a:hlinkClick r:id="rId2"/>
              </a:rPr>
              <a:t>https://www.boa.aragon.esLey 9/2023</a:t>
            </a:r>
            <a:r>
              <a:rPr lang="es-ES" sz="2400" u="sng" dirty="0"/>
              <a:t>.</a:t>
            </a:r>
            <a:r>
              <a:rPr lang="es-ES" sz="2400" dirty="0"/>
              <a:t> La modificación de esta Ley refuerza las medidas para la práctica de un juego seguro y responsable, incorporando algunas de estas medidas</a:t>
            </a:r>
            <a:r>
              <a:rPr lang="es-ES" dirty="0" smtClean="0"/>
              <a:t>:</a:t>
            </a:r>
          </a:p>
          <a:p>
            <a:pPr algn="just"/>
            <a:endParaRPr lang="es-ES" dirty="0"/>
          </a:p>
          <a:p>
            <a:r>
              <a:rPr lang="es-ES" b="1" dirty="0"/>
              <a:t>1. De planificación y ordenación de la oferta de locales de juego</a:t>
            </a:r>
            <a:endParaRPr lang="es-ES" dirty="0"/>
          </a:p>
          <a:p>
            <a:r>
              <a:rPr lang="es-ES" b="1" dirty="0"/>
              <a:t>2. De prevención, para minimizar los riesgos de practicar juego en exceso</a:t>
            </a:r>
            <a:endParaRPr lang="es-ES" dirty="0"/>
          </a:p>
          <a:p>
            <a:r>
              <a:rPr lang="es-ES" b="1" dirty="0"/>
              <a:t>3. De información al jugador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3" y="431536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97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1317</Words>
  <Application>Microsoft Office PowerPoint</Application>
  <PresentationFormat>Panorámica</PresentationFormat>
  <Paragraphs>167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40" baseType="lpstr">
      <vt:lpstr>Agency FB</vt:lpstr>
      <vt:lpstr>Algerian</vt:lpstr>
      <vt:lpstr>Arial</vt:lpstr>
      <vt:lpstr>Arial</vt:lpstr>
      <vt:lpstr>Bauhaus 93</vt:lpstr>
      <vt:lpstr>Bodoni MT Poster Compressed</vt:lpstr>
      <vt:lpstr>Broadway</vt:lpstr>
      <vt:lpstr>Calibri</vt:lpstr>
      <vt:lpstr>Calibri Light</vt:lpstr>
      <vt:lpstr>Castellar</vt:lpstr>
      <vt:lpstr>Copperplate Gothic Bold</vt:lpstr>
      <vt:lpstr>Eras Bold ITC</vt:lpstr>
      <vt:lpstr>Felix Titling</vt:lpstr>
      <vt:lpstr>Symbol</vt:lpstr>
      <vt:lpstr>Times New Roman</vt:lpstr>
      <vt:lpstr>Verdana</vt:lpstr>
      <vt:lpstr>Yu Mincho</vt:lpstr>
      <vt:lpstr>Retrospección</vt:lpstr>
      <vt:lpstr>Presentación de PowerPoint</vt:lpstr>
      <vt:lpstr>      Datos de admisión a tratamiento en Aragón por adicciones comportamentales 2022</vt:lpstr>
      <vt:lpstr>Juego</vt:lpstr>
      <vt:lpstr>Juego</vt:lpstr>
      <vt:lpstr>Juego</vt:lpstr>
      <vt:lpstr>Datos de admisión a tratamiento en Aragón por adicciones comportamentales 2022</vt:lpstr>
      <vt:lpstr>Necesidad de prevenir</vt:lpstr>
      <vt:lpstr>Acciones clave prevención</vt:lpstr>
      <vt:lpstr>Legislación autonómica</vt:lpstr>
      <vt:lpstr>Presentación de PowerPoint</vt:lpstr>
      <vt:lpstr>Programa Especializado de Adicciones </vt:lpstr>
      <vt:lpstr>Programas Especializados de Adicciones</vt:lpstr>
      <vt:lpstr>Intervenciones desde los Programas Especializados de Adicciones     </vt:lpstr>
      <vt:lpstr>Programas Especializados de Adicciones</vt:lpstr>
      <vt:lpstr> materiales, redes de trabajo….</vt:lpstr>
      <vt:lpstr>      Día sin juego con dinero 29 de octubre de 2023 Gobierno de Aragón  www.aragon.es/-/juego-responsable  con enlaces a páginas oficiales de información de prevención de adicción al juego </vt:lpstr>
      <vt:lpstr>Presentación de PowerPoint</vt:lpstr>
      <vt:lpstr>Encuesta personas inscritas en el REJUP (a 13 de octubre de 2022)</vt:lpstr>
      <vt:lpstr>Presentación de PowerPoint</vt:lpstr>
      <vt:lpstr>Presentación de PowerPoint</vt:lpstr>
      <vt:lpstr>Salud Pública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40</cp:revision>
  <cp:lastPrinted>2023-10-27T10:36:07Z</cp:lastPrinted>
  <dcterms:created xsi:type="dcterms:W3CDTF">2022-10-28T07:30:35Z</dcterms:created>
  <dcterms:modified xsi:type="dcterms:W3CDTF">2023-10-30T10:35:51Z</dcterms:modified>
</cp:coreProperties>
</file>